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3" r:id="rId3"/>
    <p:sldId id="262" r:id="rId4"/>
    <p:sldId id="258" r:id="rId5"/>
    <p:sldId id="256" r:id="rId6"/>
    <p:sldId id="260" r:id="rId7"/>
    <p:sldId id="257"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6" d="100"/>
          <a:sy n="106" d="100"/>
        </p:scale>
        <p:origin x="9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0998-056A-4047-AFEC-83E29D6FF4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1A1E9E-DD82-4DBE-8626-86876C49A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D12B9F-8B81-495F-80BA-1FCCF3EE8814}"/>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5" name="Footer Placeholder 4">
            <a:extLst>
              <a:ext uri="{FF2B5EF4-FFF2-40B4-BE49-F238E27FC236}">
                <a16:creationId xmlns:a16="http://schemas.microsoft.com/office/drawing/2014/main" id="{7997927B-0292-4C16-8D33-6B4116D99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16935-6A0D-4D8C-B42F-9514717501B9}"/>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152462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B21F-04E8-4D29-8472-387FF41B9B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DF9CAD-A173-4E42-B423-7D365FF2E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74CD5-B9E9-452F-AAA2-E701888109F7}"/>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5" name="Footer Placeholder 4">
            <a:extLst>
              <a:ext uri="{FF2B5EF4-FFF2-40B4-BE49-F238E27FC236}">
                <a16:creationId xmlns:a16="http://schemas.microsoft.com/office/drawing/2014/main" id="{98867D0F-C1B0-48DA-949D-A8BAEE900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01A2A-32D8-4F50-BA29-C5FEC4C76DF8}"/>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1646345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15B1B8-8EB3-479D-A6F9-6A5BB6EAF8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FD46B7-00D3-454F-9DEC-0C96D84741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079D3-8700-49C6-9408-4CFA50E9D4B6}"/>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5" name="Footer Placeholder 4">
            <a:extLst>
              <a:ext uri="{FF2B5EF4-FFF2-40B4-BE49-F238E27FC236}">
                <a16:creationId xmlns:a16="http://schemas.microsoft.com/office/drawing/2014/main" id="{D5B31FA4-A069-42E6-90A1-0A1510171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3AC13-F335-4277-9976-A59244B7D70E}"/>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384678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5565-C6B1-4F28-B971-F62A037B3D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63D39-AC9A-4F8E-A305-4F1DE6B2D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396AA-D54F-4BBA-B8A8-5CA0D870BAF5}"/>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5" name="Footer Placeholder 4">
            <a:extLst>
              <a:ext uri="{FF2B5EF4-FFF2-40B4-BE49-F238E27FC236}">
                <a16:creationId xmlns:a16="http://schemas.microsoft.com/office/drawing/2014/main" id="{B43EB1DC-BBF7-4AFF-BE87-97F55508A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C6E2B-7384-49E9-BBFB-DD27C1B4467E}"/>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261847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50C6-0F22-4616-9805-2039C6E741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5F74C7-3889-4CB6-8891-BC482F9C2D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459C8C-243C-49A3-899A-309ED658D7F6}"/>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5" name="Footer Placeholder 4">
            <a:extLst>
              <a:ext uri="{FF2B5EF4-FFF2-40B4-BE49-F238E27FC236}">
                <a16:creationId xmlns:a16="http://schemas.microsoft.com/office/drawing/2014/main" id="{C82789FD-75CF-42BC-A9EB-A02E6605D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7F40F-7A87-4785-88A4-52BD0DE04292}"/>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408837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DE585-7D55-4961-8447-2F80771BD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23E3D-55C2-414B-BF7C-E4C5FE0503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84EFE0-B915-4EF9-A93D-C35D84FBF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0CBE2D-F5EF-4614-9158-98EB47017527}"/>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6" name="Footer Placeholder 5">
            <a:extLst>
              <a:ext uri="{FF2B5EF4-FFF2-40B4-BE49-F238E27FC236}">
                <a16:creationId xmlns:a16="http://schemas.microsoft.com/office/drawing/2014/main" id="{98443172-ECA2-48CE-9CCF-7236B5755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05E02-ED03-4D01-943F-16422F3BF7A8}"/>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361893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04BB2-849A-4A9C-B0FE-7893A403B4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4DE25F-8B0F-4596-BBA7-E93D2CFC9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05F216-906F-42D4-B5D1-A46E17CA62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DA2B8-7B6C-4169-ACB9-628281F61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D59A6-F2C2-402F-B726-53B05F00B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52D935-CBC7-4156-A427-6E58DE030EDF}"/>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8" name="Footer Placeholder 7">
            <a:extLst>
              <a:ext uri="{FF2B5EF4-FFF2-40B4-BE49-F238E27FC236}">
                <a16:creationId xmlns:a16="http://schemas.microsoft.com/office/drawing/2014/main" id="{63BBB92A-12A3-40C3-ADDB-CFB1F983A0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8C337A-E18A-4855-98DF-6CEF22AA5243}"/>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3507624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FA56-7A92-4A61-A380-2A878A63F3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594F8-7DEE-44A6-8F5D-02BE64AC9817}"/>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4" name="Footer Placeholder 3">
            <a:extLst>
              <a:ext uri="{FF2B5EF4-FFF2-40B4-BE49-F238E27FC236}">
                <a16:creationId xmlns:a16="http://schemas.microsoft.com/office/drawing/2014/main" id="{DAF46170-973E-47B5-8287-9832B7ED10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871A8E-6787-4C79-8DC1-3E58653C9FF8}"/>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145118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F361FF-2246-416B-B17B-1899C486BD4D}"/>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3" name="Footer Placeholder 2">
            <a:extLst>
              <a:ext uri="{FF2B5EF4-FFF2-40B4-BE49-F238E27FC236}">
                <a16:creationId xmlns:a16="http://schemas.microsoft.com/office/drawing/2014/main" id="{4B0494CE-A650-433D-9F2A-354D7876F0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6BA3DE-0FDE-4956-B5A3-216D32EC1529}"/>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199614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8720-351C-4012-B692-BBE8619BA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5BD63-C9F6-47DA-9F81-7C5128AA8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F095C5-3EEC-46EE-AB38-B4C6659E1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D01CB-3DF6-4045-A841-3DA2F03277A8}"/>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6" name="Footer Placeholder 5">
            <a:extLst>
              <a:ext uri="{FF2B5EF4-FFF2-40B4-BE49-F238E27FC236}">
                <a16:creationId xmlns:a16="http://schemas.microsoft.com/office/drawing/2014/main" id="{A98966F5-A6F1-488B-983D-55F5ED047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4A029-B144-4803-A9CC-3165575AAD3D}"/>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193920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E648-9BD8-4081-A4BB-D5D7083224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C40FB2-5ADE-4979-85EF-93B03FAE2C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2EEBB-3860-44A7-9A11-D6C7CF7DC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DE8CF-1D11-4E90-8884-16D9C6F43726}"/>
              </a:ext>
            </a:extLst>
          </p:cNvPr>
          <p:cNvSpPr>
            <a:spLocks noGrp="1"/>
          </p:cNvSpPr>
          <p:nvPr>
            <p:ph type="dt" sz="half" idx="10"/>
          </p:nvPr>
        </p:nvSpPr>
        <p:spPr/>
        <p:txBody>
          <a:bodyPr/>
          <a:lstStyle/>
          <a:p>
            <a:fld id="{693432C1-3794-42A6-9082-2F00221DBBE2}" type="datetimeFigureOut">
              <a:rPr lang="en-US" smtClean="0"/>
              <a:t>1/17/2022</a:t>
            </a:fld>
            <a:endParaRPr lang="en-US"/>
          </a:p>
        </p:txBody>
      </p:sp>
      <p:sp>
        <p:nvSpPr>
          <p:cNvPr id="6" name="Footer Placeholder 5">
            <a:extLst>
              <a:ext uri="{FF2B5EF4-FFF2-40B4-BE49-F238E27FC236}">
                <a16:creationId xmlns:a16="http://schemas.microsoft.com/office/drawing/2014/main" id="{E9E39401-C81D-47FC-B47F-E1DE368BE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9F5F3-A96F-4F50-8234-4783D80B6F47}"/>
              </a:ext>
            </a:extLst>
          </p:cNvPr>
          <p:cNvSpPr>
            <a:spLocks noGrp="1"/>
          </p:cNvSpPr>
          <p:nvPr>
            <p:ph type="sldNum" sz="quarter" idx="12"/>
          </p:nvPr>
        </p:nvSpPr>
        <p:spPr/>
        <p:txBody>
          <a:bodyPr/>
          <a:lstStyle/>
          <a:p>
            <a:fld id="{3F06B18A-2DEB-4198-A0E6-434B1EA617AB}" type="slidenum">
              <a:rPr lang="en-US" smtClean="0"/>
              <a:t>‹#›</a:t>
            </a:fld>
            <a:endParaRPr lang="en-US"/>
          </a:p>
        </p:txBody>
      </p:sp>
    </p:spTree>
    <p:extLst>
      <p:ext uri="{BB962C8B-B14F-4D97-AF65-F5344CB8AC3E}">
        <p14:creationId xmlns:p14="http://schemas.microsoft.com/office/powerpoint/2010/main" val="12686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273C3C-DB5B-468B-B1FA-F20084B284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E58CE4-317A-4426-BF75-E94062397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2EFFA-33CD-4ED9-9BA5-1897F9B26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432C1-3794-42A6-9082-2F00221DBBE2}" type="datetimeFigureOut">
              <a:rPr lang="en-US" smtClean="0"/>
              <a:t>1/17/2022</a:t>
            </a:fld>
            <a:endParaRPr lang="en-US"/>
          </a:p>
        </p:txBody>
      </p:sp>
      <p:sp>
        <p:nvSpPr>
          <p:cNvPr id="5" name="Footer Placeholder 4">
            <a:extLst>
              <a:ext uri="{FF2B5EF4-FFF2-40B4-BE49-F238E27FC236}">
                <a16:creationId xmlns:a16="http://schemas.microsoft.com/office/drawing/2014/main" id="{8522756F-A887-4DE3-97E2-C8F8371CAB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789E71-D8C8-4368-90E7-AB5CF2ECF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6B18A-2DEB-4198-A0E6-434B1EA617AB}" type="slidenum">
              <a:rPr lang="en-US" smtClean="0"/>
              <a:t>‹#›</a:t>
            </a:fld>
            <a:endParaRPr lang="en-US"/>
          </a:p>
        </p:txBody>
      </p:sp>
    </p:spTree>
    <p:extLst>
      <p:ext uri="{BB962C8B-B14F-4D97-AF65-F5344CB8AC3E}">
        <p14:creationId xmlns:p14="http://schemas.microsoft.com/office/powerpoint/2010/main" val="3413707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sp>
        <p:nvSpPr>
          <p:cNvPr id="10" name="TextBox 9">
            <a:extLst>
              <a:ext uri="{FF2B5EF4-FFF2-40B4-BE49-F238E27FC236}">
                <a16:creationId xmlns:a16="http://schemas.microsoft.com/office/drawing/2014/main" id="{F5240FAE-C8E3-45D2-8DB5-C254472546AE}"/>
              </a:ext>
            </a:extLst>
          </p:cNvPr>
          <p:cNvSpPr txBox="1"/>
          <p:nvPr/>
        </p:nvSpPr>
        <p:spPr>
          <a:xfrm>
            <a:off x="334519" y="2060844"/>
            <a:ext cx="6722096" cy="830997"/>
          </a:xfrm>
          <a:prstGeom prst="rect">
            <a:avLst/>
          </a:prstGeom>
          <a:noFill/>
        </p:spPr>
        <p:txBody>
          <a:bodyPr wrap="square" rtlCol="0">
            <a:spAutoFit/>
          </a:bodyPr>
          <a:lstStyle/>
          <a:p>
            <a:r>
              <a:rPr lang="en-US" sz="4800" dirty="0">
                <a:solidFill>
                  <a:schemeClr val="bg1"/>
                </a:solidFill>
                <a:highlight>
                  <a:srgbClr val="F15F23"/>
                </a:highlight>
                <a:latin typeface="Myriad Pro Black" panose="020B0903030403020204" pitchFamily="34" charset="0"/>
              </a:rPr>
              <a:t>The WZSTF</a:t>
            </a:r>
          </a:p>
        </p:txBody>
      </p:sp>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sp>
        <p:nvSpPr>
          <p:cNvPr id="11" name="TextBox 10">
            <a:extLst>
              <a:ext uri="{FF2B5EF4-FFF2-40B4-BE49-F238E27FC236}">
                <a16:creationId xmlns:a16="http://schemas.microsoft.com/office/drawing/2014/main" id="{754E0ED9-730E-4179-837E-C1EA987EC2F6}"/>
              </a:ext>
            </a:extLst>
          </p:cNvPr>
          <p:cNvSpPr txBox="1"/>
          <p:nvPr/>
        </p:nvSpPr>
        <p:spPr>
          <a:xfrm>
            <a:off x="382482" y="3166470"/>
            <a:ext cx="7048128" cy="2151808"/>
          </a:xfrm>
          <a:prstGeom prst="rect">
            <a:avLst/>
          </a:prstGeom>
          <a:noFill/>
        </p:spPr>
        <p:txBody>
          <a:bodyPr wrap="square">
            <a:spAutoFit/>
          </a:bodyPr>
          <a:lstStyle/>
          <a:p>
            <a:pPr marL="0" marR="0">
              <a:lnSpc>
                <a:spcPct val="107000"/>
              </a:lnSpc>
              <a:spcBef>
                <a:spcPts val="0"/>
              </a:spcBef>
              <a:spcAft>
                <a:spcPts val="800"/>
              </a:spcAft>
            </a:pPr>
            <a:r>
              <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Michigan Work Zone Safety Task Force (WZSTF) </a:t>
            </a:r>
            <a:r>
              <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was officially launched in October 2018 as a collaborative effort between the Michigan Department of Transportation (MDOT) and Michigan’s heavy-highway construction industry. It is the goal of the task force to reduce and eliminate work zone injuries and deaths for construction workers and motorists.</a:t>
            </a:r>
          </a:p>
        </p:txBody>
      </p:sp>
      <p:sp>
        <p:nvSpPr>
          <p:cNvPr id="13" name="TextBox 12">
            <a:extLst>
              <a:ext uri="{FF2B5EF4-FFF2-40B4-BE49-F238E27FC236}">
                <a16:creationId xmlns:a16="http://schemas.microsoft.com/office/drawing/2014/main" id="{90212C1D-8896-402E-A6B1-89DBB7BD54DA}"/>
              </a:ext>
            </a:extLst>
          </p:cNvPr>
          <p:cNvSpPr txBox="1"/>
          <p:nvPr/>
        </p:nvSpPr>
        <p:spPr>
          <a:xfrm>
            <a:off x="334519" y="5792561"/>
            <a:ext cx="11438971" cy="736355"/>
          </a:xfrm>
          <a:prstGeom prst="rect">
            <a:avLst/>
          </a:prstGeom>
          <a:solidFill>
            <a:srgbClr val="F15F23"/>
          </a:solidFill>
        </p:spPr>
        <p:txBody>
          <a:bodyPr wrap="square">
            <a:spAutoFit/>
          </a:bodyPr>
          <a:lstStyle/>
          <a:p>
            <a:pPr marL="0" marR="0">
              <a:lnSpc>
                <a:spcPct val="107000"/>
              </a:lnSpc>
              <a:spcBef>
                <a:spcPts val="0"/>
              </a:spcBef>
              <a:spcAft>
                <a:spcPts val="800"/>
              </a:spcAft>
            </a:pPr>
            <a:r>
              <a:rPr lang="en-US"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Mission: </a:t>
            </a:r>
            <a:r>
              <a:rPr lang="en-US"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Working together, MDOT and the heavy-highway construction industry are advancing our culture and practices to put SAFETY FIRST in Michigan’s work zones. </a:t>
            </a:r>
          </a:p>
        </p:txBody>
      </p:sp>
      <p:pic>
        <p:nvPicPr>
          <p:cNvPr id="14" name="Picture 13" descr="Logo&#10;&#10;Description automatically generated">
            <a:extLst>
              <a:ext uri="{FF2B5EF4-FFF2-40B4-BE49-F238E27FC236}">
                <a16:creationId xmlns:a16="http://schemas.microsoft.com/office/drawing/2014/main" id="{F7392788-9E52-4C2D-B48B-51F9CE1C0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399" y="2376002"/>
            <a:ext cx="3965091" cy="2565647"/>
          </a:xfrm>
          <a:prstGeom prst="rect">
            <a:avLst/>
          </a:prstGeom>
        </p:spPr>
      </p:pic>
    </p:spTree>
    <p:extLst>
      <p:ext uri="{BB962C8B-B14F-4D97-AF65-F5344CB8AC3E}">
        <p14:creationId xmlns:p14="http://schemas.microsoft.com/office/powerpoint/2010/main" val="71383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sp>
        <p:nvSpPr>
          <p:cNvPr id="10" name="TextBox 9">
            <a:extLst>
              <a:ext uri="{FF2B5EF4-FFF2-40B4-BE49-F238E27FC236}">
                <a16:creationId xmlns:a16="http://schemas.microsoft.com/office/drawing/2014/main" id="{F5240FAE-C8E3-45D2-8DB5-C254472546AE}"/>
              </a:ext>
            </a:extLst>
          </p:cNvPr>
          <p:cNvSpPr txBox="1"/>
          <p:nvPr/>
        </p:nvSpPr>
        <p:spPr>
          <a:xfrm>
            <a:off x="334519" y="2060844"/>
            <a:ext cx="6722096" cy="830997"/>
          </a:xfrm>
          <a:prstGeom prst="rect">
            <a:avLst/>
          </a:prstGeom>
          <a:noFill/>
        </p:spPr>
        <p:txBody>
          <a:bodyPr wrap="square" rtlCol="0">
            <a:spAutoFit/>
          </a:bodyPr>
          <a:lstStyle/>
          <a:p>
            <a:r>
              <a:rPr lang="en-US" sz="4800" dirty="0">
                <a:solidFill>
                  <a:schemeClr val="bg1"/>
                </a:solidFill>
                <a:highlight>
                  <a:srgbClr val="F15F23"/>
                </a:highlight>
                <a:latin typeface="Myriad Pro Black" panose="020B0903030403020204" pitchFamily="34" charset="0"/>
              </a:rPr>
              <a:t>Industry Partners</a:t>
            </a:r>
          </a:p>
        </p:txBody>
      </p:sp>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sp>
        <p:nvSpPr>
          <p:cNvPr id="11" name="TextBox 10">
            <a:extLst>
              <a:ext uri="{FF2B5EF4-FFF2-40B4-BE49-F238E27FC236}">
                <a16:creationId xmlns:a16="http://schemas.microsoft.com/office/drawing/2014/main" id="{754E0ED9-730E-4179-837E-C1EA987EC2F6}"/>
              </a:ext>
            </a:extLst>
          </p:cNvPr>
          <p:cNvSpPr txBox="1"/>
          <p:nvPr/>
        </p:nvSpPr>
        <p:spPr>
          <a:xfrm>
            <a:off x="334520" y="3196673"/>
            <a:ext cx="7211500" cy="2151808"/>
          </a:xfrm>
          <a:prstGeom prst="rect">
            <a:avLst/>
          </a:prstGeom>
          <a:noFill/>
        </p:spPr>
        <p:txBody>
          <a:bodyPr wrap="square">
            <a:spAutoFit/>
          </a:bodyPr>
          <a:lstStyle/>
          <a:p>
            <a:pPr marL="0" marR="0">
              <a:lnSpc>
                <a:spcPct val="107000"/>
              </a:lnSpc>
              <a:spcBef>
                <a:spcPts val="0"/>
              </a:spcBef>
              <a:spcAft>
                <a:spcPts val="800"/>
              </a:spcAft>
            </a:pPr>
            <a:r>
              <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Michigan Work Zone Safety Task Force has seven action teams with over 90 team members. Each action team is led by one MDOT and one industry representative with equal representation from contractors and MDOT. Additional members on the teams may include other state agencies, consulting engineers, designers, and other industry partners.</a:t>
            </a:r>
          </a:p>
        </p:txBody>
      </p:sp>
      <p:sp>
        <p:nvSpPr>
          <p:cNvPr id="13" name="TextBox 12">
            <a:extLst>
              <a:ext uri="{FF2B5EF4-FFF2-40B4-BE49-F238E27FC236}">
                <a16:creationId xmlns:a16="http://schemas.microsoft.com/office/drawing/2014/main" id="{90212C1D-8896-402E-A6B1-89DBB7BD54DA}"/>
              </a:ext>
            </a:extLst>
          </p:cNvPr>
          <p:cNvSpPr txBox="1"/>
          <p:nvPr/>
        </p:nvSpPr>
        <p:spPr>
          <a:xfrm>
            <a:off x="334519" y="5792561"/>
            <a:ext cx="11438971" cy="736355"/>
          </a:xfrm>
          <a:prstGeom prst="rect">
            <a:avLst/>
          </a:prstGeom>
          <a:solidFill>
            <a:srgbClr val="F15F23"/>
          </a:solidFill>
        </p:spPr>
        <p:txBody>
          <a:bodyPr wrap="square">
            <a:spAutoFit/>
          </a:bodyPr>
          <a:lstStyle/>
          <a:p>
            <a:pPr marL="0" marR="0">
              <a:lnSpc>
                <a:spcPct val="107000"/>
              </a:lnSpc>
              <a:spcBef>
                <a:spcPts val="0"/>
              </a:spcBef>
              <a:spcAft>
                <a:spcPts val="800"/>
              </a:spcAft>
            </a:pPr>
            <a:r>
              <a:rPr lang="en-US"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Mission: </a:t>
            </a:r>
            <a:r>
              <a:rPr lang="en-US"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Working together, MDOT and the heavy-highway construction industry are advancing our culture and practices to put SAFETY FIRST in Michigan’s work zones. </a:t>
            </a:r>
          </a:p>
        </p:txBody>
      </p:sp>
      <p:pic>
        <p:nvPicPr>
          <p:cNvPr id="14" name="Picture 13" descr="Logo&#10;&#10;Description automatically generated">
            <a:extLst>
              <a:ext uri="{FF2B5EF4-FFF2-40B4-BE49-F238E27FC236}">
                <a16:creationId xmlns:a16="http://schemas.microsoft.com/office/drawing/2014/main" id="{F7392788-9E52-4C2D-B48B-51F9CE1C0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793" y="2376001"/>
            <a:ext cx="3965091" cy="2565647"/>
          </a:xfrm>
          <a:prstGeom prst="rect">
            <a:avLst/>
          </a:prstGeom>
        </p:spPr>
      </p:pic>
    </p:spTree>
    <p:extLst>
      <p:ext uri="{BB962C8B-B14F-4D97-AF65-F5344CB8AC3E}">
        <p14:creationId xmlns:p14="http://schemas.microsoft.com/office/powerpoint/2010/main" val="32907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sp>
        <p:nvSpPr>
          <p:cNvPr id="9" name="TextBox 8">
            <a:extLst>
              <a:ext uri="{FF2B5EF4-FFF2-40B4-BE49-F238E27FC236}">
                <a16:creationId xmlns:a16="http://schemas.microsoft.com/office/drawing/2014/main" id="{EA458624-DF40-426C-9267-B174585603E6}"/>
              </a:ext>
            </a:extLst>
          </p:cNvPr>
          <p:cNvSpPr txBox="1"/>
          <p:nvPr/>
        </p:nvSpPr>
        <p:spPr>
          <a:xfrm>
            <a:off x="441664" y="3518514"/>
            <a:ext cx="6474041" cy="2554545"/>
          </a:xfrm>
          <a:prstGeom prst="rect">
            <a:avLst/>
          </a:prstGeom>
          <a:noFill/>
        </p:spPr>
        <p:txBody>
          <a:bodyPr wrap="square" rtlCol="0">
            <a:spAutoFit/>
          </a:bodyPr>
          <a:lstStyle/>
          <a:p>
            <a:pPr algn="l"/>
            <a:r>
              <a:rPr lang="en-US" sz="3200" b="0" i="0" dirty="0">
                <a:solidFill>
                  <a:schemeClr val="bg1"/>
                </a:solidFill>
                <a:effectLst/>
                <a:latin typeface="myriad-pro"/>
              </a:rPr>
              <a:t>The </a:t>
            </a:r>
            <a:r>
              <a:rPr lang="en-US" sz="3200" b="1" i="0" dirty="0">
                <a:solidFill>
                  <a:srgbClr val="F15F23"/>
                </a:solidFill>
                <a:effectLst/>
                <a:latin typeface="myriad-pro"/>
              </a:rPr>
              <a:t>Protect MI Work Zones </a:t>
            </a:r>
            <a:r>
              <a:rPr lang="en-US" sz="3200" b="0" i="0" dirty="0">
                <a:solidFill>
                  <a:schemeClr val="bg1"/>
                </a:solidFill>
                <a:effectLst/>
                <a:latin typeface="myriad-pro"/>
              </a:rPr>
              <a:t>campaign was formed in collaboration with industry partners </a:t>
            </a:r>
            <a:r>
              <a:rPr lang="en-US" sz="3200" dirty="0">
                <a:solidFill>
                  <a:schemeClr val="bg1"/>
                </a:solidFill>
                <a:latin typeface="myriad-pro"/>
              </a:rPr>
              <a:t>and the goal of protecting Michigan work zones through support and accountability. </a:t>
            </a:r>
            <a:endParaRPr lang="en-US" sz="3200" b="0" i="0" dirty="0">
              <a:solidFill>
                <a:schemeClr val="bg1"/>
              </a:solidFill>
              <a:effectLst/>
              <a:latin typeface="myriad-pro"/>
            </a:endParaRPr>
          </a:p>
        </p:txBody>
      </p:sp>
      <p:sp>
        <p:nvSpPr>
          <p:cNvPr id="10" name="TextBox 9">
            <a:extLst>
              <a:ext uri="{FF2B5EF4-FFF2-40B4-BE49-F238E27FC236}">
                <a16:creationId xmlns:a16="http://schemas.microsoft.com/office/drawing/2014/main" id="{F5240FAE-C8E3-45D2-8DB5-C254472546AE}"/>
              </a:ext>
            </a:extLst>
          </p:cNvPr>
          <p:cNvSpPr txBox="1"/>
          <p:nvPr/>
        </p:nvSpPr>
        <p:spPr>
          <a:xfrm>
            <a:off x="441664" y="2087485"/>
            <a:ext cx="10509681" cy="830997"/>
          </a:xfrm>
          <a:prstGeom prst="rect">
            <a:avLst/>
          </a:prstGeom>
          <a:noFill/>
        </p:spPr>
        <p:txBody>
          <a:bodyPr wrap="square" rtlCol="0">
            <a:spAutoFit/>
          </a:bodyPr>
          <a:lstStyle/>
          <a:p>
            <a:r>
              <a:rPr lang="en-US" sz="4800" dirty="0">
                <a:solidFill>
                  <a:schemeClr val="bg1"/>
                </a:solidFill>
                <a:highlight>
                  <a:srgbClr val="F15F23"/>
                </a:highlight>
                <a:latin typeface="Myriad Pro Black" panose="020B0903030403020204" pitchFamily="34" charset="0"/>
              </a:rPr>
              <a:t>Help us reach our goal.</a:t>
            </a:r>
          </a:p>
        </p:txBody>
      </p:sp>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pic>
        <p:nvPicPr>
          <p:cNvPr id="16" name="Picture 15" descr="A group of people holding signs&#10;&#10;Description automatically generated with low confidence">
            <a:extLst>
              <a:ext uri="{FF2B5EF4-FFF2-40B4-BE49-F238E27FC236}">
                <a16:creationId xmlns:a16="http://schemas.microsoft.com/office/drawing/2014/main" id="{1F07BF21-6306-40CD-BA42-8767CA5FA482}"/>
              </a:ext>
            </a:extLst>
          </p:cNvPr>
          <p:cNvPicPr>
            <a:picLocks noChangeAspect="1"/>
          </p:cNvPicPr>
          <p:nvPr/>
        </p:nvPicPr>
        <p:blipFill rotWithShape="1">
          <a:blip r:embed="rId4">
            <a:extLst>
              <a:ext uri="{28A0092B-C50C-407E-A947-70E740481C1C}">
                <a14:useLocalDpi xmlns:a14="http://schemas.microsoft.com/office/drawing/2010/main" val="0"/>
              </a:ext>
            </a:extLst>
          </a:blip>
          <a:srcRect l="7351" r="14932"/>
          <a:stretch/>
        </p:blipFill>
        <p:spPr>
          <a:xfrm>
            <a:off x="7286018" y="2087485"/>
            <a:ext cx="4630366" cy="3959100"/>
          </a:xfrm>
          <a:prstGeom prst="rect">
            <a:avLst/>
          </a:prstGeom>
        </p:spPr>
      </p:pic>
    </p:spTree>
    <p:extLst>
      <p:ext uri="{BB962C8B-B14F-4D97-AF65-F5344CB8AC3E}">
        <p14:creationId xmlns:p14="http://schemas.microsoft.com/office/powerpoint/2010/main" val="304904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sp>
        <p:nvSpPr>
          <p:cNvPr id="9" name="TextBox 8">
            <a:extLst>
              <a:ext uri="{FF2B5EF4-FFF2-40B4-BE49-F238E27FC236}">
                <a16:creationId xmlns:a16="http://schemas.microsoft.com/office/drawing/2014/main" id="{EA458624-DF40-426C-9267-B174585603E6}"/>
              </a:ext>
            </a:extLst>
          </p:cNvPr>
          <p:cNvSpPr txBox="1"/>
          <p:nvPr/>
        </p:nvSpPr>
        <p:spPr>
          <a:xfrm>
            <a:off x="841159" y="3429000"/>
            <a:ext cx="10932331" cy="3416320"/>
          </a:xfrm>
          <a:prstGeom prst="rect">
            <a:avLst/>
          </a:prstGeom>
          <a:noFill/>
        </p:spPr>
        <p:txBody>
          <a:bodyPr wrap="square" rtlCol="0">
            <a:spAutoFit/>
          </a:bodyPr>
          <a:lstStyle/>
          <a:p>
            <a:pPr algn="l"/>
            <a:r>
              <a:rPr lang="en-US" sz="3200" b="0" i="0" dirty="0">
                <a:solidFill>
                  <a:schemeClr val="bg1"/>
                </a:solidFill>
                <a:effectLst/>
                <a:latin typeface="myriad-pro"/>
              </a:rPr>
              <a:t>Michigan's goal “Toward Zero Deaths” on our roads includes our work zones. By taking the pledge, you can help us to achieve our goal of zero work zone injuries.</a:t>
            </a:r>
          </a:p>
          <a:p>
            <a:pPr algn="l"/>
            <a:endParaRPr lang="en-US" sz="3200" b="0" i="0" dirty="0">
              <a:solidFill>
                <a:schemeClr val="bg1"/>
              </a:solidFill>
              <a:effectLst/>
              <a:latin typeface="myriad-pro"/>
            </a:endParaRPr>
          </a:p>
          <a:p>
            <a:pPr algn="l"/>
            <a:r>
              <a:rPr lang="en-US" sz="3200" b="1" i="0" dirty="0">
                <a:solidFill>
                  <a:srgbClr val="F15F23"/>
                </a:solidFill>
                <a:effectLst/>
                <a:latin typeface="myriad-pro"/>
              </a:rPr>
              <a:t>TOGETHER</a:t>
            </a:r>
            <a:r>
              <a:rPr lang="en-US" sz="3200" b="0" i="0" dirty="0">
                <a:solidFill>
                  <a:schemeClr val="bg1"/>
                </a:solidFill>
                <a:effectLst/>
                <a:latin typeface="myriad-pro"/>
              </a:rPr>
              <a:t> we can achieve zero deaths on our roads and in our work zones!</a:t>
            </a:r>
          </a:p>
          <a:p>
            <a:endParaRPr lang="en-US" sz="2400" dirty="0">
              <a:solidFill>
                <a:schemeClr val="bg1"/>
              </a:solidFill>
            </a:endParaRPr>
          </a:p>
        </p:txBody>
      </p:sp>
      <p:sp>
        <p:nvSpPr>
          <p:cNvPr id="10" name="TextBox 9">
            <a:extLst>
              <a:ext uri="{FF2B5EF4-FFF2-40B4-BE49-F238E27FC236}">
                <a16:creationId xmlns:a16="http://schemas.microsoft.com/office/drawing/2014/main" id="{F5240FAE-C8E3-45D2-8DB5-C254472546AE}"/>
              </a:ext>
            </a:extLst>
          </p:cNvPr>
          <p:cNvSpPr txBox="1"/>
          <p:nvPr/>
        </p:nvSpPr>
        <p:spPr>
          <a:xfrm>
            <a:off x="841159" y="2211773"/>
            <a:ext cx="10509681" cy="830997"/>
          </a:xfrm>
          <a:prstGeom prst="rect">
            <a:avLst/>
          </a:prstGeom>
          <a:noFill/>
        </p:spPr>
        <p:txBody>
          <a:bodyPr wrap="square" rtlCol="0">
            <a:spAutoFit/>
          </a:bodyPr>
          <a:lstStyle/>
          <a:p>
            <a:r>
              <a:rPr lang="en-US" sz="4800" dirty="0">
                <a:solidFill>
                  <a:schemeClr val="bg1"/>
                </a:solidFill>
                <a:highlight>
                  <a:srgbClr val="F15F23"/>
                </a:highlight>
                <a:latin typeface="Myriad Pro Black" panose="020B0903030403020204" pitchFamily="34" charset="0"/>
              </a:rPr>
              <a:t>Together we can achieve zero deaths.</a:t>
            </a:r>
          </a:p>
        </p:txBody>
      </p:sp>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spTree>
    <p:extLst>
      <p:ext uri="{BB962C8B-B14F-4D97-AF65-F5344CB8AC3E}">
        <p14:creationId xmlns:p14="http://schemas.microsoft.com/office/powerpoint/2010/main" val="2140579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pic>
        <p:nvPicPr>
          <p:cNvPr id="6" name="Picture 5" descr="A group of people holding signs&#10;&#10;Description automatically generated with low confidence">
            <a:extLst>
              <a:ext uri="{FF2B5EF4-FFF2-40B4-BE49-F238E27FC236}">
                <a16:creationId xmlns:a16="http://schemas.microsoft.com/office/drawing/2014/main" id="{ACC8ADBE-A8EF-4AA3-8D14-D0367A668D30}"/>
              </a:ext>
            </a:extLst>
          </p:cNvPr>
          <p:cNvPicPr>
            <a:picLocks noChangeAspect="1"/>
          </p:cNvPicPr>
          <p:nvPr/>
        </p:nvPicPr>
        <p:blipFill rotWithShape="1">
          <a:blip r:embed="rId4">
            <a:extLst>
              <a:ext uri="{28A0092B-C50C-407E-A947-70E740481C1C}">
                <a14:useLocalDpi xmlns:a14="http://schemas.microsoft.com/office/drawing/2010/main" val="0"/>
              </a:ext>
            </a:extLst>
          </a:blip>
          <a:srcRect l="1" t="21068" r="-1592" b="-52"/>
          <a:stretch/>
        </p:blipFill>
        <p:spPr>
          <a:xfrm>
            <a:off x="1411768" y="1797136"/>
            <a:ext cx="4606461" cy="2379806"/>
          </a:xfrm>
          <a:prstGeom prst="rect">
            <a:avLst/>
          </a:prstGeom>
        </p:spPr>
      </p:pic>
      <p:pic>
        <p:nvPicPr>
          <p:cNvPr id="8" name="Picture 7" descr="A person riding a bicycle&#10;&#10;Description automatically generated with low confidence">
            <a:extLst>
              <a:ext uri="{FF2B5EF4-FFF2-40B4-BE49-F238E27FC236}">
                <a16:creationId xmlns:a16="http://schemas.microsoft.com/office/drawing/2014/main" id="{0DC7F06D-8E2A-4660-9B83-84E950DCCBEE}"/>
              </a:ext>
            </a:extLst>
          </p:cNvPr>
          <p:cNvPicPr>
            <a:picLocks noChangeAspect="1"/>
          </p:cNvPicPr>
          <p:nvPr/>
        </p:nvPicPr>
        <p:blipFill rotWithShape="1">
          <a:blip r:embed="rId5">
            <a:extLst>
              <a:ext uri="{28A0092B-C50C-407E-A947-70E740481C1C}">
                <a14:useLocalDpi xmlns:a14="http://schemas.microsoft.com/office/drawing/2010/main" val="0"/>
              </a:ext>
            </a:extLst>
          </a:blip>
          <a:srcRect l="17534" r="20367" b="19001"/>
          <a:stretch/>
        </p:blipFill>
        <p:spPr>
          <a:xfrm>
            <a:off x="5600759" y="4293394"/>
            <a:ext cx="2264725" cy="2214974"/>
          </a:xfrm>
          <a:prstGeom prst="rect">
            <a:avLst/>
          </a:prstGeom>
        </p:spPr>
      </p:pic>
      <p:pic>
        <p:nvPicPr>
          <p:cNvPr id="13" name="Picture 12" descr="A person holding a sign&#10;&#10;Description automatically generated with medium confidence">
            <a:extLst>
              <a:ext uri="{FF2B5EF4-FFF2-40B4-BE49-F238E27FC236}">
                <a16:creationId xmlns:a16="http://schemas.microsoft.com/office/drawing/2014/main" id="{6C418153-9A83-42AB-AF21-842580894024}"/>
              </a:ext>
            </a:extLst>
          </p:cNvPr>
          <p:cNvPicPr>
            <a:picLocks noChangeAspect="1"/>
          </p:cNvPicPr>
          <p:nvPr/>
        </p:nvPicPr>
        <p:blipFill rotWithShape="1">
          <a:blip r:embed="rId6">
            <a:extLst>
              <a:ext uri="{28A0092B-C50C-407E-A947-70E740481C1C}">
                <a14:useLocalDpi xmlns:a14="http://schemas.microsoft.com/office/drawing/2010/main" val="0"/>
              </a:ext>
            </a:extLst>
          </a:blip>
          <a:srcRect l="4546"/>
          <a:stretch/>
        </p:blipFill>
        <p:spPr>
          <a:xfrm>
            <a:off x="3206548" y="4293394"/>
            <a:ext cx="2264725" cy="2231361"/>
          </a:xfrm>
          <a:prstGeom prst="rect">
            <a:avLst/>
          </a:prstGeom>
        </p:spPr>
      </p:pic>
      <p:pic>
        <p:nvPicPr>
          <p:cNvPr id="15" name="Picture 14" descr="A person wearing a hat and sunglasses&#10;&#10;Description automatically generated with low confidence">
            <a:extLst>
              <a:ext uri="{FF2B5EF4-FFF2-40B4-BE49-F238E27FC236}">
                <a16:creationId xmlns:a16="http://schemas.microsoft.com/office/drawing/2014/main" id="{7BA14B24-AD17-4FE5-B591-C3AFD7C51744}"/>
              </a:ext>
            </a:extLst>
          </p:cNvPr>
          <p:cNvPicPr>
            <a:picLocks noChangeAspect="1"/>
          </p:cNvPicPr>
          <p:nvPr/>
        </p:nvPicPr>
        <p:blipFill rotWithShape="1">
          <a:blip r:embed="rId7">
            <a:extLst>
              <a:ext uri="{28A0092B-C50C-407E-A947-70E740481C1C}">
                <a14:useLocalDpi xmlns:a14="http://schemas.microsoft.com/office/drawing/2010/main" val="0"/>
              </a:ext>
            </a:extLst>
          </a:blip>
          <a:srcRect l="20820" r="10780" b="30901"/>
          <a:stretch/>
        </p:blipFill>
        <p:spPr>
          <a:xfrm>
            <a:off x="1411768" y="4293394"/>
            <a:ext cx="1656603" cy="2231362"/>
          </a:xfrm>
          <a:prstGeom prst="rect">
            <a:avLst/>
          </a:prstGeom>
        </p:spPr>
      </p:pic>
      <p:pic>
        <p:nvPicPr>
          <p:cNvPr id="17" name="Picture 16" descr="A person holding a sign&#10;&#10;Description automatically generated with medium confidence">
            <a:extLst>
              <a:ext uri="{FF2B5EF4-FFF2-40B4-BE49-F238E27FC236}">
                <a16:creationId xmlns:a16="http://schemas.microsoft.com/office/drawing/2014/main" id="{8089F583-7563-4143-9B0A-78B8D741E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972" y="1787777"/>
            <a:ext cx="1782512" cy="2376682"/>
          </a:xfrm>
          <a:prstGeom prst="rect">
            <a:avLst/>
          </a:prstGeom>
        </p:spPr>
      </p:pic>
      <p:pic>
        <p:nvPicPr>
          <p:cNvPr id="19" name="Picture 18" descr="A person holding a sign&#10;&#10;Description automatically generated with medium confidence">
            <a:extLst>
              <a:ext uri="{FF2B5EF4-FFF2-40B4-BE49-F238E27FC236}">
                <a16:creationId xmlns:a16="http://schemas.microsoft.com/office/drawing/2014/main" id="{A79C66C6-FD9E-47E0-BE13-3A70A52E3B6B}"/>
              </a:ext>
            </a:extLst>
          </p:cNvPr>
          <p:cNvPicPr>
            <a:picLocks noChangeAspect="1"/>
          </p:cNvPicPr>
          <p:nvPr/>
        </p:nvPicPr>
        <p:blipFill rotWithShape="1">
          <a:blip r:embed="rId9">
            <a:extLst>
              <a:ext uri="{28A0092B-C50C-407E-A947-70E740481C1C}">
                <a14:useLocalDpi xmlns:a14="http://schemas.microsoft.com/office/drawing/2010/main" val="0"/>
              </a:ext>
            </a:extLst>
          </a:blip>
          <a:srcRect l="26268" r="31049"/>
          <a:stretch/>
        </p:blipFill>
        <p:spPr>
          <a:xfrm>
            <a:off x="7994969" y="1787777"/>
            <a:ext cx="2686596" cy="4720591"/>
          </a:xfrm>
          <a:prstGeom prst="rect">
            <a:avLst/>
          </a:prstGeom>
        </p:spPr>
      </p:pic>
    </p:spTree>
    <p:extLst>
      <p:ext uri="{BB962C8B-B14F-4D97-AF65-F5344CB8AC3E}">
        <p14:creationId xmlns:p14="http://schemas.microsoft.com/office/powerpoint/2010/main" val="322682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0A3B1-F569-4225-B9FA-E5AB26C40130}"/>
              </a:ext>
            </a:extLst>
          </p:cNvPr>
          <p:cNvSpPr txBox="1"/>
          <p:nvPr/>
        </p:nvSpPr>
        <p:spPr>
          <a:xfrm>
            <a:off x="79899" y="159798"/>
            <a:ext cx="10706470" cy="584775"/>
          </a:xfrm>
          <a:prstGeom prst="rect">
            <a:avLst/>
          </a:prstGeom>
          <a:noFill/>
        </p:spPr>
        <p:txBody>
          <a:bodyPr wrap="square" rtlCol="0">
            <a:spAutoFit/>
          </a:bodyPr>
          <a:lstStyle/>
          <a:p>
            <a:r>
              <a:rPr lang="en-US" sz="3200" dirty="0">
                <a:solidFill>
                  <a:schemeClr val="bg1"/>
                </a:solidFill>
                <a:latin typeface="Myriad Pro Black" panose="020B0903030403020204" pitchFamily="34" charset="0"/>
              </a:rPr>
              <a:t> PROTECT</a:t>
            </a:r>
            <a:r>
              <a:rPr lang="en-US" sz="3200" dirty="0">
                <a:solidFill>
                  <a:srgbClr val="F15F23"/>
                </a:solidFill>
                <a:latin typeface="Myriad Pro Black" panose="020B0903030403020204" pitchFamily="34" charset="0"/>
              </a:rPr>
              <a:t>MI</a:t>
            </a:r>
            <a:r>
              <a:rPr lang="en-US" sz="3200" dirty="0">
                <a:solidFill>
                  <a:schemeClr val="bg1"/>
                </a:solidFill>
                <a:latin typeface="Myriad Pro Black" panose="020B0903030403020204" pitchFamily="34" charset="0"/>
              </a:rPr>
              <a:t>WORKZONES</a:t>
            </a:r>
            <a:r>
              <a:rPr lang="en-US" sz="3200" dirty="0">
                <a:solidFill>
                  <a:srgbClr val="F15F23"/>
                </a:solidFill>
                <a:latin typeface="Myriad Pro Black" panose="020B0903030403020204" pitchFamily="34" charset="0"/>
              </a:rPr>
              <a:t>.COM </a:t>
            </a:r>
          </a:p>
        </p:txBody>
      </p:sp>
      <p:pic>
        <p:nvPicPr>
          <p:cNvPr id="21" name="Picture 20" descr="Text&#10;&#10;Description automatically generated">
            <a:extLst>
              <a:ext uri="{FF2B5EF4-FFF2-40B4-BE49-F238E27FC236}">
                <a16:creationId xmlns:a16="http://schemas.microsoft.com/office/drawing/2014/main" id="{E8D67297-BABE-4902-9D1B-46B28C40446C}"/>
              </a:ext>
            </a:extLst>
          </p:cNvPr>
          <p:cNvPicPr>
            <a:picLocks noChangeAspect="1"/>
          </p:cNvPicPr>
          <p:nvPr/>
        </p:nvPicPr>
        <p:blipFill rotWithShape="1">
          <a:blip r:embed="rId2">
            <a:extLst>
              <a:ext uri="{28A0092B-C50C-407E-A947-70E740481C1C}">
                <a14:useLocalDpi xmlns:a14="http://schemas.microsoft.com/office/drawing/2010/main" val="0"/>
              </a:ext>
            </a:extLst>
          </a:blip>
          <a:srcRect t="5411" b="9282"/>
          <a:stretch/>
        </p:blipFill>
        <p:spPr>
          <a:xfrm>
            <a:off x="268885" y="847817"/>
            <a:ext cx="3167180" cy="5850384"/>
          </a:xfrm>
          <a:prstGeom prst="rect">
            <a:avLst/>
          </a:prstGeom>
          <a:ln>
            <a:solidFill>
              <a:schemeClr val="tx1"/>
            </a:solidFill>
          </a:ln>
        </p:spPr>
      </p:pic>
      <p:pic>
        <p:nvPicPr>
          <p:cNvPr id="23" name="Picture 22" descr="Graphical user interface, application, website&#10;&#10;Description automatically generated">
            <a:extLst>
              <a:ext uri="{FF2B5EF4-FFF2-40B4-BE49-F238E27FC236}">
                <a16:creationId xmlns:a16="http://schemas.microsoft.com/office/drawing/2014/main" id="{9EF98A3B-AE96-475C-9214-E15DC9A1A83B}"/>
              </a:ext>
            </a:extLst>
          </p:cNvPr>
          <p:cNvPicPr>
            <a:picLocks noChangeAspect="1"/>
          </p:cNvPicPr>
          <p:nvPr/>
        </p:nvPicPr>
        <p:blipFill rotWithShape="1">
          <a:blip r:embed="rId3">
            <a:extLst>
              <a:ext uri="{28A0092B-C50C-407E-A947-70E740481C1C}">
                <a14:useLocalDpi xmlns:a14="http://schemas.microsoft.com/office/drawing/2010/main" val="0"/>
              </a:ext>
            </a:extLst>
          </a:blip>
          <a:srcRect l="3080" t="15923" r="4471" b="8997"/>
          <a:stretch/>
        </p:blipFill>
        <p:spPr>
          <a:xfrm>
            <a:off x="3587916" y="847818"/>
            <a:ext cx="3326860" cy="5850383"/>
          </a:xfrm>
          <a:prstGeom prst="rect">
            <a:avLst/>
          </a:prstGeom>
          <a:ln>
            <a:solidFill>
              <a:schemeClr val="tx1"/>
            </a:solidFill>
          </a:ln>
        </p:spPr>
      </p:pic>
      <p:pic>
        <p:nvPicPr>
          <p:cNvPr id="31" name="Picture 30" descr="Text&#10;&#10;Description automatically generated">
            <a:extLst>
              <a:ext uri="{FF2B5EF4-FFF2-40B4-BE49-F238E27FC236}">
                <a16:creationId xmlns:a16="http://schemas.microsoft.com/office/drawing/2014/main" id="{A5F6A5B3-95BB-4BF3-8246-FD1D25FA2BDE}"/>
              </a:ext>
            </a:extLst>
          </p:cNvPr>
          <p:cNvPicPr>
            <a:picLocks noChangeAspect="1"/>
          </p:cNvPicPr>
          <p:nvPr/>
        </p:nvPicPr>
        <p:blipFill rotWithShape="1">
          <a:blip r:embed="rId4">
            <a:extLst>
              <a:ext uri="{28A0092B-C50C-407E-A947-70E740481C1C}">
                <a14:useLocalDpi xmlns:a14="http://schemas.microsoft.com/office/drawing/2010/main" val="0"/>
              </a:ext>
            </a:extLst>
          </a:blip>
          <a:srcRect l="7738" r="14054" b="3161"/>
          <a:stretch/>
        </p:blipFill>
        <p:spPr>
          <a:xfrm>
            <a:off x="7066627" y="857042"/>
            <a:ext cx="4947174" cy="2828978"/>
          </a:xfrm>
          <a:prstGeom prst="rect">
            <a:avLst/>
          </a:prstGeom>
        </p:spPr>
      </p:pic>
      <p:pic>
        <p:nvPicPr>
          <p:cNvPr id="33" name="Picture 32" descr="Text, application&#10;&#10;Description automatically generated">
            <a:extLst>
              <a:ext uri="{FF2B5EF4-FFF2-40B4-BE49-F238E27FC236}">
                <a16:creationId xmlns:a16="http://schemas.microsoft.com/office/drawing/2014/main" id="{10689E80-9116-4E10-ACA1-3EEDA9B3E572}"/>
              </a:ext>
            </a:extLst>
          </p:cNvPr>
          <p:cNvPicPr>
            <a:picLocks noChangeAspect="1"/>
          </p:cNvPicPr>
          <p:nvPr/>
        </p:nvPicPr>
        <p:blipFill rotWithShape="1">
          <a:blip r:embed="rId5">
            <a:extLst>
              <a:ext uri="{28A0092B-C50C-407E-A947-70E740481C1C}">
                <a14:useLocalDpi xmlns:a14="http://schemas.microsoft.com/office/drawing/2010/main" val="0"/>
              </a:ext>
            </a:extLst>
          </a:blip>
          <a:srcRect l="7569" r="10888" b="4527"/>
          <a:stretch/>
        </p:blipFill>
        <p:spPr>
          <a:xfrm>
            <a:off x="7057749" y="3798489"/>
            <a:ext cx="4934583" cy="2668214"/>
          </a:xfrm>
          <a:prstGeom prst="rect">
            <a:avLst/>
          </a:prstGeom>
        </p:spPr>
      </p:pic>
      <p:sp>
        <p:nvSpPr>
          <p:cNvPr id="34" name="Rectangle 33">
            <a:extLst>
              <a:ext uri="{FF2B5EF4-FFF2-40B4-BE49-F238E27FC236}">
                <a16:creationId xmlns:a16="http://schemas.microsoft.com/office/drawing/2014/main" id="{4051251D-D260-4C4D-B35D-ACC409FCB535}"/>
              </a:ext>
            </a:extLst>
          </p:cNvPr>
          <p:cNvSpPr/>
          <p:nvPr/>
        </p:nvSpPr>
        <p:spPr>
          <a:xfrm>
            <a:off x="381740" y="4944862"/>
            <a:ext cx="1615736" cy="665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Icon&#10;&#10;Description automatically generated">
            <a:extLst>
              <a:ext uri="{FF2B5EF4-FFF2-40B4-BE49-F238E27FC236}">
                <a16:creationId xmlns:a16="http://schemas.microsoft.com/office/drawing/2014/main" id="{82D842C3-A953-48E8-B6B4-BA1CD1C02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608" y="5421543"/>
            <a:ext cx="584775" cy="584775"/>
          </a:xfrm>
          <a:prstGeom prst="rect">
            <a:avLst/>
          </a:prstGeom>
        </p:spPr>
      </p:pic>
      <p:cxnSp>
        <p:nvCxnSpPr>
          <p:cNvPr id="38" name="Straight Arrow Connector 37">
            <a:extLst>
              <a:ext uri="{FF2B5EF4-FFF2-40B4-BE49-F238E27FC236}">
                <a16:creationId xmlns:a16="http://schemas.microsoft.com/office/drawing/2014/main" id="{BACB3E59-C993-41C8-9E87-DF665A8CABB7}"/>
              </a:ext>
            </a:extLst>
          </p:cNvPr>
          <p:cNvCxnSpPr>
            <a:cxnSpLocks/>
          </p:cNvCxnSpPr>
          <p:nvPr/>
        </p:nvCxnSpPr>
        <p:spPr>
          <a:xfrm flipV="1">
            <a:off x="6001305" y="2539015"/>
            <a:ext cx="1358283"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580FE17-6BF5-44B5-9133-8C9B1E34B717}"/>
              </a:ext>
            </a:extLst>
          </p:cNvPr>
          <p:cNvCxnSpPr>
            <a:cxnSpLocks/>
          </p:cNvCxnSpPr>
          <p:nvPr/>
        </p:nvCxnSpPr>
        <p:spPr>
          <a:xfrm>
            <a:off x="6096000" y="4065973"/>
            <a:ext cx="141450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90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sp>
        <p:nvSpPr>
          <p:cNvPr id="2" name="TextBox 1">
            <a:extLst>
              <a:ext uri="{FF2B5EF4-FFF2-40B4-BE49-F238E27FC236}">
                <a16:creationId xmlns:a16="http://schemas.microsoft.com/office/drawing/2014/main" id="{F590A3B1-F569-4225-B9FA-E5AB26C40130}"/>
              </a:ext>
            </a:extLst>
          </p:cNvPr>
          <p:cNvSpPr txBox="1"/>
          <p:nvPr/>
        </p:nvSpPr>
        <p:spPr>
          <a:xfrm>
            <a:off x="742764" y="5934670"/>
            <a:ext cx="10706470" cy="923330"/>
          </a:xfrm>
          <a:prstGeom prst="rect">
            <a:avLst/>
          </a:prstGeom>
          <a:noFill/>
        </p:spPr>
        <p:txBody>
          <a:bodyPr wrap="square" rtlCol="0">
            <a:spAutoFit/>
          </a:bodyPr>
          <a:lstStyle/>
          <a:p>
            <a:pPr algn="ctr"/>
            <a:r>
              <a:rPr lang="en-US" sz="5400" dirty="0">
                <a:solidFill>
                  <a:schemeClr val="bg1"/>
                </a:solidFill>
                <a:latin typeface="Myriad Pro Black" panose="020B0903030403020204" pitchFamily="34" charset="0"/>
              </a:rPr>
              <a:t> PROTECT</a:t>
            </a:r>
            <a:r>
              <a:rPr lang="en-US" sz="5400" dirty="0">
                <a:solidFill>
                  <a:srgbClr val="F15F23"/>
                </a:solidFill>
                <a:latin typeface="Myriad Pro Black" panose="020B0903030403020204" pitchFamily="34" charset="0"/>
              </a:rPr>
              <a:t>MI</a:t>
            </a:r>
            <a:r>
              <a:rPr lang="en-US" sz="5400" dirty="0">
                <a:solidFill>
                  <a:schemeClr val="bg1"/>
                </a:solidFill>
                <a:latin typeface="Myriad Pro Black" panose="020B0903030403020204" pitchFamily="34" charset="0"/>
              </a:rPr>
              <a:t>WORKZONES</a:t>
            </a:r>
            <a:r>
              <a:rPr lang="en-US" sz="5400" dirty="0">
                <a:solidFill>
                  <a:srgbClr val="F15F23"/>
                </a:solidFill>
                <a:latin typeface="Myriad Pro Black" panose="020B0903030403020204" pitchFamily="34" charset="0"/>
              </a:rPr>
              <a:t>.COM </a:t>
            </a:r>
          </a:p>
        </p:txBody>
      </p:sp>
      <p:pic>
        <p:nvPicPr>
          <p:cNvPr id="4" name="Picture 3" descr="Qr code&#10;&#10;Description automatically generated">
            <a:extLst>
              <a:ext uri="{FF2B5EF4-FFF2-40B4-BE49-F238E27FC236}">
                <a16:creationId xmlns:a16="http://schemas.microsoft.com/office/drawing/2014/main" id="{E713F0D7-0C7D-4854-899F-96F5AF1BE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620" y="1640955"/>
            <a:ext cx="4185082" cy="4185082"/>
          </a:xfrm>
          <a:prstGeom prst="rect">
            <a:avLst/>
          </a:prstGeom>
        </p:spPr>
      </p:pic>
    </p:spTree>
    <p:extLst>
      <p:ext uri="{BB962C8B-B14F-4D97-AF65-F5344CB8AC3E}">
        <p14:creationId xmlns:p14="http://schemas.microsoft.com/office/powerpoint/2010/main" val="297861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F789979-1E8F-4767-BAEF-EB1B445D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0" y="265837"/>
            <a:ext cx="3022035" cy="1056936"/>
          </a:xfrm>
          <a:prstGeom prst="rect">
            <a:avLst/>
          </a:prstGeom>
        </p:spPr>
      </p:pic>
      <p:pic>
        <p:nvPicPr>
          <p:cNvPr id="12" name="Picture 11">
            <a:extLst>
              <a:ext uri="{FF2B5EF4-FFF2-40B4-BE49-F238E27FC236}">
                <a16:creationId xmlns:a16="http://schemas.microsoft.com/office/drawing/2014/main" id="{66924D0D-91F5-4436-99B1-96C8056A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65" y="570298"/>
            <a:ext cx="7858125" cy="752475"/>
          </a:xfrm>
          <a:prstGeom prst="rect">
            <a:avLst/>
          </a:prstGeom>
        </p:spPr>
      </p:pic>
      <p:pic>
        <p:nvPicPr>
          <p:cNvPr id="6" name="Picture 5" descr="A group of people holding signs&#10;&#10;Description automatically generated with low confidence">
            <a:extLst>
              <a:ext uri="{FF2B5EF4-FFF2-40B4-BE49-F238E27FC236}">
                <a16:creationId xmlns:a16="http://schemas.microsoft.com/office/drawing/2014/main" id="{ACC8ADBE-A8EF-4AA3-8D14-D0367A668D30}"/>
              </a:ext>
            </a:extLst>
          </p:cNvPr>
          <p:cNvPicPr>
            <a:picLocks noChangeAspect="1"/>
          </p:cNvPicPr>
          <p:nvPr/>
        </p:nvPicPr>
        <p:blipFill rotWithShape="1">
          <a:blip r:embed="rId4">
            <a:extLst>
              <a:ext uri="{28A0092B-C50C-407E-A947-70E740481C1C}">
                <a14:useLocalDpi xmlns:a14="http://schemas.microsoft.com/office/drawing/2010/main" val="0"/>
              </a:ext>
            </a:extLst>
          </a:blip>
          <a:srcRect l="1" t="21068" r="-1592" b="-52"/>
          <a:stretch/>
        </p:blipFill>
        <p:spPr>
          <a:xfrm>
            <a:off x="1411768" y="1797136"/>
            <a:ext cx="4606461" cy="2379806"/>
          </a:xfrm>
          <a:prstGeom prst="rect">
            <a:avLst/>
          </a:prstGeom>
        </p:spPr>
      </p:pic>
      <p:pic>
        <p:nvPicPr>
          <p:cNvPr id="8" name="Picture 7" descr="A person riding a bicycle&#10;&#10;Description automatically generated with low confidence">
            <a:extLst>
              <a:ext uri="{FF2B5EF4-FFF2-40B4-BE49-F238E27FC236}">
                <a16:creationId xmlns:a16="http://schemas.microsoft.com/office/drawing/2014/main" id="{0DC7F06D-8E2A-4660-9B83-84E950DCCBEE}"/>
              </a:ext>
            </a:extLst>
          </p:cNvPr>
          <p:cNvPicPr>
            <a:picLocks noChangeAspect="1"/>
          </p:cNvPicPr>
          <p:nvPr/>
        </p:nvPicPr>
        <p:blipFill rotWithShape="1">
          <a:blip r:embed="rId5">
            <a:extLst>
              <a:ext uri="{28A0092B-C50C-407E-A947-70E740481C1C}">
                <a14:useLocalDpi xmlns:a14="http://schemas.microsoft.com/office/drawing/2010/main" val="0"/>
              </a:ext>
            </a:extLst>
          </a:blip>
          <a:srcRect l="17534" r="20367" b="19001"/>
          <a:stretch/>
        </p:blipFill>
        <p:spPr>
          <a:xfrm>
            <a:off x="5600759" y="4293394"/>
            <a:ext cx="2264725" cy="2214974"/>
          </a:xfrm>
          <a:prstGeom prst="rect">
            <a:avLst/>
          </a:prstGeom>
        </p:spPr>
      </p:pic>
      <p:pic>
        <p:nvPicPr>
          <p:cNvPr id="13" name="Picture 12" descr="A person holding a sign&#10;&#10;Description automatically generated with medium confidence">
            <a:extLst>
              <a:ext uri="{FF2B5EF4-FFF2-40B4-BE49-F238E27FC236}">
                <a16:creationId xmlns:a16="http://schemas.microsoft.com/office/drawing/2014/main" id="{6C418153-9A83-42AB-AF21-842580894024}"/>
              </a:ext>
            </a:extLst>
          </p:cNvPr>
          <p:cNvPicPr>
            <a:picLocks noChangeAspect="1"/>
          </p:cNvPicPr>
          <p:nvPr/>
        </p:nvPicPr>
        <p:blipFill rotWithShape="1">
          <a:blip r:embed="rId6">
            <a:extLst>
              <a:ext uri="{28A0092B-C50C-407E-A947-70E740481C1C}">
                <a14:useLocalDpi xmlns:a14="http://schemas.microsoft.com/office/drawing/2010/main" val="0"/>
              </a:ext>
            </a:extLst>
          </a:blip>
          <a:srcRect l="4546"/>
          <a:stretch/>
        </p:blipFill>
        <p:spPr>
          <a:xfrm>
            <a:off x="3206548" y="4293394"/>
            <a:ext cx="2264725" cy="2231361"/>
          </a:xfrm>
          <a:prstGeom prst="rect">
            <a:avLst/>
          </a:prstGeom>
        </p:spPr>
      </p:pic>
      <p:pic>
        <p:nvPicPr>
          <p:cNvPr id="15" name="Picture 14" descr="A person wearing a hat and sunglasses&#10;&#10;Description automatically generated with low confidence">
            <a:extLst>
              <a:ext uri="{FF2B5EF4-FFF2-40B4-BE49-F238E27FC236}">
                <a16:creationId xmlns:a16="http://schemas.microsoft.com/office/drawing/2014/main" id="{7BA14B24-AD17-4FE5-B591-C3AFD7C51744}"/>
              </a:ext>
            </a:extLst>
          </p:cNvPr>
          <p:cNvPicPr>
            <a:picLocks noChangeAspect="1"/>
          </p:cNvPicPr>
          <p:nvPr/>
        </p:nvPicPr>
        <p:blipFill rotWithShape="1">
          <a:blip r:embed="rId7">
            <a:extLst>
              <a:ext uri="{28A0092B-C50C-407E-A947-70E740481C1C}">
                <a14:useLocalDpi xmlns:a14="http://schemas.microsoft.com/office/drawing/2010/main" val="0"/>
              </a:ext>
            </a:extLst>
          </a:blip>
          <a:srcRect l="20820" r="10780" b="30901"/>
          <a:stretch/>
        </p:blipFill>
        <p:spPr>
          <a:xfrm>
            <a:off x="1411768" y="4293394"/>
            <a:ext cx="1656603" cy="2231362"/>
          </a:xfrm>
          <a:prstGeom prst="rect">
            <a:avLst/>
          </a:prstGeom>
        </p:spPr>
      </p:pic>
      <p:pic>
        <p:nvPicPr>
          <p:cNvPr id="17" name="Picture 16" descr="A person holding a sign&#10;&#10;Description automatically generated with medium confidence">
            <a:extLst>
              <a:ext uri="{FF2B5EF4-FFF2-40B4-BE49-F238E27FC236}">
                <a16:creationId xmlns:a16="http://schemas.microsoft.com/office/drawing/2014/main" id="{8089F583-7563-4143-9B0A-78B8D741E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972" y="1787777"/>
            <a:ext cx="1782512" cy="2376682"/>
          </a:xfrm>
          <a:prstGeom prst="rect">
            <a:avLst/>
          </a:prstGeom>
        </p:spPr>
      </p:pic>
      <p:pic>
        <p:nvPicPr>
          <p:cNvPr id="19" name="Picture 18" descr="A person holding a sign&#10;&#10;Description automatically generated with medium confidence">
            <a:extLst>
              <a:ext uri="{FF2B5EF4-FFF2-40B4-BE49-F238E27FC236}">
                <a16:creationId xmlns:a16="http://schemas.microsoft.com/office/drawing/2014/main" id="{A79C66C6-FD9E-47E0-BE13-3A70A52E3B6B}"/>
              </a:ext>
            </a:extLst>
          </p:cNvPr>
          <p:cNvPicPr>
            <a:picLocks noChangeAspect="1"/>
          </p:cNvPicPr>
          <p:nvPr/>
        </p:nvPicPr>
        <p:blipFill rotWithShape="1">
          <a:blip r:embed="rId9">
            <a:extLst>
              <a:ext uri="{28A0092B-C50C-407E-A947-70E740481C1C}">
                <a14:useLocalDpi xmlns:a14="http://schemas.microsoft.com/office/drawing/2010/main" val="0"/>
              </a:ext>
            </a:extLst>
          </a:blip>
          <a:srcRect l="26268" r="31049"/>
          <a:stretch/>
        </p:blipFill>
        <p:spPr>
          <a:xfrm>
            <a:off x="7994969" y="1787777"/>
            <a:ext cx="2686596" cy="4720591"/>
          </a:xfrm>
          <a:prstGeom prst="rect">
            <a:avLst/>
          </a:prstGeom>
        </p:spPr>
      </p:pic>
    </p:spTree>
    <p:extLst>
      <p:ext uri="{BB962C8B-B14F-4D97-AF65-F5344CB8AC3E}">
        <p14:creationId xmlns:p14="http://schemas.microsoft.com/office/powerpoint/2010/main" val="383668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TotalTime>
  <Words>264</Words>
  <Application>Microsoft Office PowerPoint</Application>
  <PresentationFormat>Widescreen</PresentationFormat>
  <Paragraphs>14</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Myriad Pro Black</vt:lpstr>
      <vt:lpstr>myriad-pro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Rusin</dc:creator>
  <cp:lastModifiedBy>Mike DeFinis</cp:lastModifiedBy>
  <cp:revision>8</cp:revision>
  <dcterms:created xsi:type="dcterms:W3CDTF">2022-01-10T15:48:35Z</dcterms:created>
  <dcterms:modified xsi:type="dcterms:W3CDTF">2022-01-17T20:21:48Z</dcterms:modified>
</cp:coreProperties>
</file>